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4" r:id="rId6"/>
    <p:sldId id="278" r:id="rId7"/>
    <p:sldId id="279" r:id="rId8"/>
    <p:sldId id="282" r:id="rId9"/>
    <p:sldId id="265" r:id="rId10"/>
    <p:sldId id="266" r:id="rId11"/>
    <p:sldId id="267" r:id="rId12"/>
    <p:sldId id="281" r:id="rId13"/>
    <p:sldId id="272" r:id="rId14"/>
    <p:sldId id="269" r:id="rId15"/>
    <p:sldId id="283" r:id="rId16"/>
    <p:sldId id="270" r:id="rId17"/>
    <p:sldId id="276" r:id="rId18"/>
    <p:sldId id="273" r:id="rId19"/>
    <p:sldId id="274" r:id="rId20"/>
    <p:sldId id="275" r:id="rId21"/>
    <p:sldId id="280"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91005" autoAdjust="0"/>
  </p:normalViewPr>
  <p:slideViewPr>
    <p:cSldViewPr>
      <p:cViewPr>
        <p:scale>
          <a:sx n="113" d="100"/>
          <a:sy n="113" d="100"/>
        </p:scale>
        <p:origin x="-15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43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43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E26594-BA8F-479A-BD74-CA4AAB58D288}" type="slidenum">
              <a:rPr lang="en-GB"/>
              <a:pPr>
                <a:defRPr/>
              </a:pPr>
              <a:t>‹#›</a:t>
            </a:fld>
            <a:endParaRPr lang="en-GB"/>
          </a:p>
        </p:txBody>
      </p:sp>
    </p:spTree>
    <p:extLst>
      <p:ext uri="{BB962C8B-B14F-4D97-AF65-F5344CB8AC3E}">
        <p14:creationId xmlns:p14="http://schemas.microsoft.com/office/powerpoint/2010/main" val="94477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07E3BF-3389-4FC9-B518-873D12D092CB}" type="slidenum">
              <a:rPr lang="en-GB"/>
              <a:pPr>
                <a:defRPr/>
              </a:pPr>
              <a:t>‹#›</a:t>
            </a:fld>
            <a:endParaRPr lang="en-GB"/>
          </a:p>
        </p:txBody>
      </p:sp>
    </p:spTree>
    <p:extLst>
      <p:ext uri="{BB962C8B-B14F-4D97-AF65-F5344CB8AC3E}">
        <p14:creationId xmlns:p14="http://schemas.microsoft.com/office/powerpoint/2010/main" val="3692003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CCC5D72-3C18-49AE-AD5E-5CF1A7941BA0}" type="slidenum">
              <a:rPr lang="en-GB" smtClean="0"/>
              <a:pPr/>
              <a:t>1</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8620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3E46AA-A9D7-478E-B8A3-5ED619C14CD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368523-CFB5-4F0A-901D-47B7C4DB19F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4F1206-F69D-4D32-9F7C-00626635A1D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8C4525-8238-4713-B357-D60A4BED44E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687ECA-3A80-4D66-893A-6B627BFBA0D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A8F1BE-114F-4635-AAF3-DBD22790E9D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2447B8C-603D-4C39-8A02-0B8E32A34F8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599B350-249C-453B-BA2E-4BE06437813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DB2F3B8-5537-43AC-9E67-CE15A082372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6BC468-8DB7-46B6-A4B7-039E302076C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37A9EBD-8DC3-44C0-A8B3-E8701DC39F5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1">
                <a:shade val="45000"/>
                <a:satMod val="135000"/>
              </a:schemeClr>
              <a:prstClr val="white"/>
            </a:duotone>
          </a:blip>
          <a:srcRect/>
          <a:stretch>
            <a:fillRect l="-1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B26A97-2C2B-4128-9E95-37EF827F28B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Chartership with </a:t>
            </a:r>
            <a:br>
              <a:rPr lang="en-GB" dirty="0" smtClean="0"/>
            </a:br>
            <a:r>
              <a:rPr lang="en-GB" dirty="0" smtClean="0"/>
              <a:t>The Geological Society</a:t>
            </a:r>
            <a:endParaRPr lang="en-GB" dirty="0"/>
          </a:p>
        </p:txBody>
      </p:sp>
      <p:sp>
        <p:nvSpPr>
          <p:cNvPr id="3" name="Content Placeholder 2"/>
          <p:cNvSpPr>
            <a:spLocks noGrp="1"/>
          </p:cNvSpPr>
          <p:nvPr>
            <p:ph idx="1"/>
          </p:nvPr>
        </p:nvSpPr>
        <p:spPr/>
        <p:txBody>
          <a:bodyPr/>
          <a:lstStyle/>
          <a:p>
            <a:endParaRPr lang="en-GB" sz="4400" dirty="0" smtClean="0"/>
          </a:p>
          <a:p>
            <a:pPr algn="just"/>
            <a:r>
              <a:rPr lang="en-GB" sz="4400" dirty="0" smtClean="0"/>
              <a:t>Chartered Geologist (</a:t>
            </a:r>
            <a:r>
              <a:rPr lang="en-GB" sz="4400" dirty="0" err="1" smtClean="0"/>
              <a:t>CGeol</a:t>
            </a:r>
            <a:r>
              <a:rPr lang="en-GB" sz="4400" dirty="0" smtClean="0"/>
              <a:t>).</a:t>
            </a:r>
          </a:p>
          <a:p>
            <a:pPr algn="just"/>
            <a:r>
              <a:rPr lang="en-GB" sz="4400" dirty="0" err="1" smtClean="0"/>
              <a:t>EuroGeologist</a:t>
            </a:r>
            <a:r>
              <a:rPr lang="en-GB" sz="4400" dirty="0" smtClean="0"/>
              <a:t> (EurGeol).</a:t>
            </a:r>
          </a:p>
          <a:p>
            <a:pPr algn="just"/>
            <a:r>
              <a:rPr lang="en-GB" sz="4400" dirty="0" smtClean="0"/>
              <a:t>Chartered Scientist (CSci).</a:t>
            </a:r>
            <a:endParaRPr lang="en-GB" sz="44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advTm="1080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Report</a:t>
            </a:r>
            <a:endParaRPr lang="en-GB" dirty="0"/>
          </a:p>
        </p:txBody>
      </p:sp>
      <p:sp>
        <p:nvSpPr>
          <p:cNvPr id="3" name="Content Placeholder 2"/>
          <p:cNvSpPr>
            <a:spLocks noGrp="1"/>
          </p:cNvSpPr>
          <p:nvPr>
            <p:ph idx="1"/>
          </p:nvPr>
        </p:nvSpPr>
        <p:spPr/>
        <p:txBody>
          <a:bodyPr/>
          <a:lstStyle/>
          <a:p>
            <a:r>
              <a:rPr lang="en-GB" dirty="0" smtClean="0"/>
              <a:t>Describes the development of your experience, skills and competence to the level you now claim qualifies you to become </a:t>
            </a:r>
            <a:r>
              <a:rPr lang="en-GB" dirty="0" err="1" smtClean="0"/>
              <a:t>CGeol</a:t>
            </a:r>
            <a:r>
              <a:rPr lang="en-GB" dirty="0" smtClean="0"/>
              <a:t>.</a:t>
            </a:r>
          </a:p>
          <a:p>
            <a:r>
              <a:rPr lang="en-GB" dirty="0" smtClean="0"/>
              <a:t>Emphasis is on your </a:t>
            </a:r>
            <a:r>
              <a:rPr lang="en-GB" u="sng" dirty="0" smtClean="0"/>
              <a:t>geological</a:t>
            </a:r>
            <a:r>
              <a:rPr lang="en-GB" dirty="0" smtClean="0"/>
              <a:t> competence.</a:t>
            </a:r>
          </a:p>
          <a:p>
            <a:r>
              <a:rPr lang="en-GB" dirty="0" smtClean="0"/>
              <a:t>Refers to the Supporting Documents to illustrate your claims of competence.</a:t>
            </a:r>
          </a:p>
          <a:p>
            <a:r>
              <a:rPr lang="en-GB" dirty="0" smtClean="0"/>
              <a:t>Each part to be signed off by the relevant line manager.</a:t>
            </a:r>
          </a:p>
          <a:p>
            <a:endParaRPr lang="en-GB" dirty="0"/>
          </a:p>
        </p:txBody>
      </p:sp>
    </p:spTree>
    <p:extLst>
      <p:ext uri="{BB962C8B-B14F-4D97-AF65-F5344CB8AC3E}">
        <p14:creationId xmlns:p14="http://schemas.microsoft.com/office/powerpoint/2010/main" val="366601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dirty="0" smtClean="0"/>
              <a:t>Supporting Documents</a:t>
            </a:r>
            <a:endParaRPr lang="en-GB" dirty="0"/>
          </a:p>
        </p:txBody>
      </p:sp>
      <p:sp>
        <p:nvSpPr>
          <p:cNvPr id="3" name="Content Placeholder 2"/>
          <p:cNvSpPr>
            <a:spLocks noGrp="1"/>
          </p:cNvSpPr>
          <p:nvPr>
            <p:ph idx="1"/>
          </p:nvPr>
        </p:nvSpPr>
        <p:spPr>
          <a:xfrm>
            <a:off x="457200" y="1196752"/>
            <a:ext cx="8229600" cy="4929411"/>
          </a:xfrm>
        </p:spPr>
        <p:txBody>
          <a:bodyPr/>
          <a:lstStyle/>
          <a:p>
            <a:r>
              <a:rPr lang="en-GB" dirty="0" smtClean="0"/>
              <a:t>Maximum of 6 (SD1-6).</a:t>
            </a:r>
          </a:p>
          <a:p>
            <a:r>
              <a:rPr lang="en-GB" u="sng" dirty="0" smtClean="0"/>
              <a:t>Carefully</a:t>
            </a:r>
            <a:r>
              <a:rPr lang="en-GB" dirty="0" smtClean="0"/>
              <a:t> selected to demonstrate particular facets of your skills, experience and competency. Do not dump here large documents with non-relevant information.</a:t>
            </a:r>
          </a:p>
          <a:p>
            <a:r>
              <a:rPr lang="en-GB" dirty="0" smtClean="0"/>
              <a:t>Showcase your work and are focused on demonstrating how you fulfil the requirements of the criteria.</a:t>
            </a:r>
          </a:p>
          <a:p>
            <a:r>
              <a:rPr lang="en-GB" dirty="0" smtClean="0"/>
              <a:t>Emphasise </a:t>
            </a:r>
            <a:r>
              <a:rPr lang="en-GB" u="sng" dirty="0" smtClean="0"/>
              <a:t>your</a:t>
            </a:r>
            <a:r>
              <a:rPr lang="en-GB" dirty="0" smtClean="0"/>
              <a:t> work in team productions.</a:t>
            </a:r>
          </a:p>
        </p:txBody>
      </p:sp>
    </p:spTree>
    <p:extLst>
      <p:ext uri="{BB962C8B-B14F-4D97-AF65-F5344CB8AC3E}">
        <p14:creationId xmlns:p14="http://schemas.microsoft.com/office/powerpoint/2010/main" val="2662120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Supporting Documents (2)</a:t>
            </a:r>
            <a:endParaRPr lang="en-GB" dirty="0"/>
          </a:p>
        </p:txBody>
      </p:sp>
      <p:sp>
        <p:nvSpPr>
          <p:cNvPr id="3" name="Content Placeholder 2"/>
          <p:cNvSpPr>
            <a:spLocks noGrp="1"/>
          </p:cNvSpPr>
          <p:nvPr>
            <p:ph idx="1"/>
          </p:nvPr>
        </p:nvSpPr>
        <p:spPr>
          <a:xfrm>
            <a:off x="539552" y="1052736"/>
            <a:ext cx="8229600" cy="4525963"/>
          </a:xfrm>
        </p:spPr>
        <p:txBody>
          <a:bodyPr/>
          <a:lstStyle/>
          <a:p>
            <a:r>
              <a:rPr lang="en-GB" dirty="0" smtClean="0"/>
              <a:t>These can have various forms from reports to interpreted cross sections, 3D ground models, maps etc.</a:t>
            </a:r>
          </a:p>
          <a:p>
            <a:r>
              <a:rPr lang="en-GB" dirty="0" smtClean="0"/>
              <a:t>Remember that company reports address the needs of the client and not </a:t>
            </a:r>
            <a:r>
              <a:rPr lang="en-GB" dirty="0"/>
              <a:t>n</a:t>
            </a:r>
            <a:r>
              <a:rPr lang="en-GB" dirty="0" smtClean="0"/>
              <a:t>ecessarily the </a:t>
            </a:r>
            <a:r>
              <a:rPr lang="en-GB" dirty="0"/>
              <a:t>C</a:t>
            </a:r>
            <a:r>
              <a:rPr lang="en-GB" dirty="0" smtClean="0"/>
              <a:t>hartership criteria. Much of the geological information and thinking will probably be in your notebook.</a:t>
            </a:r>
          </a:p>
          <a:p>
            <a:r>
              <a:rPr lang="en-GB" dirty="0" smtClean="0"/>
              <a:t>Put a cover sheet with each pointing the Scrutineers to the relevant parts so they do not have to search.</a:t>
            </a:r>
            <a:endParaRPr lang="en-GB" dirty="0"/>
          </a:p>
        </p:txBody>
      </p:sp>
    </p:spTree>
    <p:extLst>
      <p:ext uri="{BB962C8B-B14F-4D97-AF65-F5344CB8AC3E}">
        <p14:creationId xmlns:p14="http://schemas.microsoft.com/office/powerpoint/2010/main" val="384122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a:t>
            </a:r>
            <a:endParaRPr lang="en-GB" dirty="0"/>
          </a:p>
        </p:txBody>
      </p:sp>
      <p:sp>
        <p:nvSpPr>
          <p:cNvPr id="3" name="Content Placeholder 2"/>
          <p:cNvSpPr>
            <a:spLocks noGrp="1"/>
          </p:cNvSpPr>
          <p:nvPr>
            <p:ph idx="1"/>
          </p:nvPr>
        </p:nvSpPr>
        <p:spPr>
          <a:xfrm>
            <a:off x="457200" y="1412776"/>
            <a:ext cx="8229600" cy="5112568"/>
          </a:xfrm>
        </p:spPr>
        <p:txBody>
          <a:bodyPr/>
          <a:lstStyle/>
          <a:p>
            <a:r>
              <a:rPr lang="en-GB" dirty="0" smtClean="0"/>
              <a:t>All documents submitted will be seen only by myself and the appointed Scrutineers.</a:t>
            </a:r>
          </a:p>
          <a:p>
            <a:r>
              <a:rPr lang="en-GB" dirty="0" smtClean="0"/>
              <a:t>Conflict of interest here may be resolved by changing the Scrutineers.</a:t>
            </a:r>
          </a:p>
          <a:p>
            <a:r>
              <a:rPr lang="en-GB" dirty="0" smtClean="0"/>
              <a:t>Major problems of confidentiality can be resolved with the Chartership Officer.</a:t>
            </a:r>
          </a:p>
          <a:p>
            <a:r>
              <a:rPr lang="en-GB" dirty="0" smtClean="0"/>
              <a:t>If impossible to submit documents because of confidentiality then employers may provide a written explanation of the work.</a:t>
            </a:r>
            <a:endParaRPr lang="en-GB" dirty="0"/>
          </a:p>
        </p:txBody>
      </p:sp>
    </p:spTree>
    <p:extLst>
      <p:ext uri="{BB962C8B-B14F-4D97-AF65-F5344CB8AC3E}">
        <p14:creationId xmlns:p14="http://schemas.microsoft.com/office/powerpoint/2010/main" val="136434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Continuing Professional Development</a:t>
            </a:r>
            <a:endParaRPr lang="en-GB" dirty="0"/>
          </a:p>
        </p:txBody>
      </p:sp>
      <p:sp>
        <p:nvSpPr>
          <p:cNvPr id="3" name="Content Placeholder 2"/>
          <p:cNvSpPr>
            <a:spLocks noGrp="1"/>
          </p:cNvSpPr>
          <p:nvPr>
            <p:ph idx="1"/>
          </p:nvPr>
        </p:nvSpPr>
        <p:spPr/>
        <p:txBody>
          <a:bodyPr/>
          <a:lstStyle/>
          <a:p>
            <a:r>
              <a:rPr lang="en-GB" dirty="0" smtClean="0"/>
              <a:t>A record of at least the last year’s CPD is required. Here you should show an understanding of the different types of CPD and a commitment to it.</a:t>
            </a:r>
          </a:p>
          <a:p>
            <a:r>
              <a:rPr lang="en-GB" dirty="0" smtClean="0"/>
              <a:t>It is important to show a Plan-Act-Reflect cycle.</a:t>
            </a:r>
          </a:p>
          <a:p>
            <a:r>
              <a:rPr lang="en-GB" dirty="0" smtClean="0"/>
              <a:t>Recording can be done on the Society’s web site or using a company or personal scheme.</a:t>
            </a:r>
            <a:endParaRPr lang="en-GB" dirty="0"/>
          </a:p>
        </p:txBody>
      </p:sp>
    </p:spTree>
    <p:extLst>
      <p:ext uri="{BB962C8B-B14F-4D97-AF65-F5344CB8AC3E}">
        <p14:creationId xmlns:p14="http://schemas.microsoft.com/office/powerpoint/2010/main" val="1696855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Competencies overview</a:t>
            </a:r>
            <a:endParaRPr lang="en-GB" dirty="0"/>
          </a:p>
        </p:txBody>
      </p:sp>
      <p:sp>
        <p:nvSpPr>
          <p:cNvPr id="3" name="Content Placeholder 2"/>
          <p:cNvSpPr>
            <a:spLocks noGrp="1"/>
          </p:cNvSpPr>
          <p:nvPr>
            <p:ph idx="1"/>
          </p:nvPr>
        </p:nvSpPr>
        <p:spPr/>
        <p:txBody>
          <a:bodyPr/>
          <a:lstStyle/>
          <a:p>
            <a:r>
              <a:rPr lang="en-GB" dirty="0" smtClean="0"/>
              <a:t>We provide a form for you to complete in which you make a short statement about how you fulfil the requirements of each of the Chartership competencies.</a:t>
            </a:r>
          </a:p>
          <a:p>
            <a:r>
              <a:rPr lang="en-GB" dirty="0" smtClean="0"/>
              <a:t>Your Sponsors will have a similar form to complete.</a:t>
            </a:r>
            <a:endParaRPr lang="en-GB" dirty="0"/>
          </a:p>
        </p:txBody>
      </p:sp>
    </p:spTree>
    <p:extLst>
      <p:ext uri="{BB962C8B-B14F-4D97-AF65-F5344CB8AC3E}">
        <p14:creationId xmlns:p14="http://schemas.microsoft.com/office/powerpoint/2010/main" val="227370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The Interview</a:t>
            </a:r>
            <a:endParaRPr lang="en-GB" dirty="0"/>
          </a:p>
        </p:txBody>
      </p:sp>
      <p:sp>
        <p:nvSpPr>
          <p:cNvPr id="3" name="Content Placeholder 2"/>
          <p:cNvSpPr>
            <a:spLocks noGrp="1"/>
          </p:cNvSpPr>
          <p:nvPr>
            <p:ph idx="1"/>
          </p:nvPr>
        </p:nvSpPr>
        <p:spPr>
          <a:xfrm>
            <a:off x="467544" y="1196752"/>
            <a:ext cx="8229600" cy="4896544"/>
          </a:xfrm>
        </p:spPr>
        <p:txBody>
          <a:bodyPr/>
          <a:lstStyle/>
          <a:p>
            <a:r>
              <a:rPr lang="en-GB" dirty="0" smtClean="0"/>
              <a:t>Scheduled for 2 hours, but commonly lasts around 1.5 hours.</a:t>
            </a:r>
          </a:p>
          <a:p>
            <a:r>
              <a:rPr lang="en-GB" dirty="0" smtClean="0"/>
              <a:t>Presentation of no more than 15 minutes is required. Do not go over material that the Scrutineers have already read.</a:t>
            </a:r>
          </a:p>
          <a:p>
            <a:r>
              <a:rPr lang="en-GB" dirty="0" smtClean="0"/>
              <a:t>The Presentation should showcase the work that you are proud of and demonstrate why you should be elected to Chartership.</a:t>
            </a:r>
          </a:p>
          <a:p>
            <a:r>
              <a:rPr lang="en-GB" dirty="0" smtClean="0"/>
              <a:t>Commonly done on a laptop as a PowerPoint display.</a:t>
            </a:r>
            <a:endParaRPr lang="en-GB" dirty="0"/>
          </a:p>
        </p:txBody>
      </p:sp>
    </p:spTree>
    <p:extLst>
      <p:ext uri="{BB962C8B-B14F-4D97-AF65-F5344CB8AC3E}">
        <p14:creationId xmlns:p14="http://schemas.microsoft.com/office/powerpoint/2010/main" val="3263260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Scrutineers</a:t>
            </a:r>
            <a:endParaRPr lang="en-GB" dirty="0"/>
          </a:p>
        </p:txBody>
      </p:sp>
      <p:sp>
        <p:nvSpPr>
          <p:cNvPr id="3" name="Content Placeholder 2"/>
          <p:cNvSpPr>
            <a:spLocks noGrp="1"/>
          </p:cNvSpPr>
          <p:nvPr>
            <p:ph idx="1"/>
          </p:nvPr>
        </p:nvSpPr>
        <p:spPr>
          <a:xfrm>
            <a:off x="457200" y="1412776"/>
            <a:ext cx="8229600" cy="4713387"/>
          </a:xfrm>
        </p:spPr>
        <p:txBody>
          <a:bodyPr/>
          <a:lstStyle/>
          <a:p>
            <a:r>
              <a:rPr lang="en-GB" dirty="0" smtClean="0"/>
              <a:t>These are geologists who have been Chartered for at least 5 years or who have had many years experience prior to becoming Chartered.</a:t>
            </a:r>
          </a:p>
          <a:p>
            <a:r>
              <a:rPr lang="en-GB" dirty="0" smtClean="0"/>
              <a:t>You have the right to ask for a change of Scrutineer(s) if you feel that there may be a conflict of interests.</a:t>
            </a:r>
          </a:p>
          <a:p>
            <a:r>
              <a:rPr lang="en-GB" dirty="0" smtClean="0"/>
              <a:t>They are interested in what you have to say and are looking for reasons why you should be Chartered rather than the opposite.</a:t>
            </a:r>
            <a:endParaRPr lang="en-GB" dirty="0"/>
          </a:p>
        </p:txBody>
      </p:sp>
    </p:spTree>
    <p:extLst>
      <p:ext uri="{BB962C8B-B14F-4D97-AF65-F5344CB8AC3E}">
        <p14:creationId xmlns:p14="http://schemas.microsoft.com/office/powerpoint/2010/main" val="532722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Interview Schedule</a:t>
            </a:r>
            <a:endParaRPr lang="en-GB" dirty="0"/>
          </a:p>
        </p:txBody>
      </p:sp>
      <p:sp>
        <p:nvSpPr>
          <p:cNvPr id="3" name="Content Placeholder 2"/>
          <p:cNvSpPr>
            <a:spLocks noGrp="1"/>
          </p:cNvSpPr>
          <p:nvPr>
            <p:ph idx="1"/>
          </p:nvPr>
        </p:nvSpPr>
        <p:spPr/>
        <p:txBody>
          <a:bodyPr/>
          <a:lstStyle/>
          <a:p>
            <a:r>
              <a:rPr lang="en-GB" dirty="0" smtClean="0"/>
              <a:t>Scrutineers report with their recommendation of Accept or Defer.</a:t>
            </a:r>
          </a:p>
          <a:p>
            <a:r>
              <a:rPr lang="en-GB" dirty="0" smtClean="0"/>
              <a:t>If Accept then this is forwarded to the Chartership and Professional Committees for ratification and then to Council for election.</a:t>
            </a:r>
          </a:p>
          <a:p>
            <a:r>
              <a:rPr lang="en-GB" dirty="0" smtClean="0"/>
              <a:t>Result is communicated immediately following the Council meeting.</a:t>
            </a:r>
            <a:endParaRPr lang="en-GB" dirty="0"/>
          </a:p>
        </p:txBody>
      </p:sp>
    </p:spTree>
    <p:extLst>
      <p:ext uri="{BB962C8B-B14F-4D97-AF65-F5344CB8AC3E}">
        <p14:creationId xmlns:p14="http://schemas.microsoft.com/office/powerpoint/2010/main" val="278132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Post Interview Cont’d</a:t>
            </a:r>
            <a:endParaRPr lang="en-GB" dirty="0"/>
          </a:p>
        </p:txBody>
      </p:sp>
      <p:sp>
        <p:nvSpPr>
          <p:cNvPr id="3" name="Content Placeholder 2"/>
          <p:cNvSpPr>
            <a:spLocks noGrp="1"/>
          </p:cNvSpPr>
          <p:nvPr>
            <p:ph idx="1"/>
          </p:nvPr>
        </p:nvSpPr>
        <p:spPr>
          <a:xfrm>
            <a:off x="457200" y="1268760"/>
            <a:ext cx="8229600" cy="4857403"/>
          </a:xfrm>
        </p:spPr>
        <p:txBody>
          <a:bodyPr/>
          <a:lstStyle/>
          <a:p>
            <a:r>
              <a:rPr lang="en-GB" dirty="0" smtClean="0"/>
              <a:t>If ‘Defer’ is recommended then the Application and the </a:t>
            </a:r>
            <a:r>
              <a:rPr lang="en-GB" dirty="0" err="1" smtClean="0"/>
              <a:t>Scrutineers’</a:t>
            </a:r>
            <a:r>
              <a:rPr lang="en-GB" dirty="0" smtClean="0"/>
              <a:t> recommendation is sent for Review.</a:t>
            </a:r>
          </a:p>
          <a:p>
            <a:r>
              <a:rPr lang="en-GB" dirty="0" smtClean="0"/>
              <a:t>If the Reviewers agree with the Scrutineers then the Candidate gets a letter explaining the </a:t>
            </a:r>
            <a:r>
              <a:rPr lang="en-GB" dirty="0"/>
              <a:t>r</a:t>
            </a:r>
            <a:r>
              <a:rPr lang="en-GB" dirty="0" smtClean="0"/>
              <a:t>easons for deferral and offering advice.</a:t>
            </a:r>
          </a:p>
          <a:p>
            <a:r>
              <a:rPr lang="en-GB" dirty="0" smtClean="0"/>
              <a:t>If the Reviewers disagree with the Scrutineers then the decision may be overturned or another interview held with different Scrutineers.</a:t>
            </a:r>
          </a:p>
        </p:txBody>
      </p:sp>
    </p:spTree>
    <p:extLst>
      <p:ext uri="{BB962C8B-B14F-4D97-AF65-F5344CB8AC3E}">
        <p14:creationId xmlns:p14="http://schemas.microsoft.com/office/powerpoint/2010/main" val="352746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5240" cy="490066"/>
          </a:xfrm>
        </p:spPr>
        <p:txBody>
          <a:bodyPr/>
          <a:lstStyle/>
          <a:p>
            <a:r>
              <a:rPr lang="en-GB" dirty="0" smtClean="0"/>
              <a:t/>
            </a:r>
            <a:br>
              <a:rPr lang="en-GB" dirty="0" smtClean="0"/>
            </a:br>
            <a:r>
              <a:rPr lang="en-GB" dirty="0" smtClean="0"/>
              <a:t>What’s in it for me?</a:t>
            </a:r>
            <a:endParaRPr lang="en-GB" dirty="0"/>
          </a:p>
        </p:txBody>
      </p:sp>
      <p:sp>
        <p:nvSpPr>
          <p:cNvPr id="3" name="Content Placeholder 2"/>
          <p:cNvSpPr>
            <a:spLocks noGrp="1"/>
          </p:cNvSpPr>
          <p:nvPr>
            <p:ph idx="1"/>
          </p:nvPr>
        </p:nvSpPr>
        <p:spPr>
          <a:xfrm>
            <a:off x="539552" y="1124744"/>
            <a:ext cx="8604448" cy="5400600"/>
          </a:xfrm>
        </p:spPr>
        <p:txBody>
          <a:bodyPr/>
          <a:lstStyle/>
          <a:p>
            <a:r>
              <a:rPr lang="en-GB" sz="4000" dirty="0" smtClean="0"/>
              <a:t>Mark of achievement of a high level of professional competency assessed by your peers.</a:t>
            </a:r>
          </a:p>
          <a:p>
            <a:r>
              <a:rPr lang="en-GB" sz="4000" dirty="0"/>
              <a:t>T</a:t>
            </a:r>
            <a:r>
              <a:rPr lang="en-GB" sz="4000" dirty="0" smtClean="0"/>
              <a:t>itle of equal standing to those of other Chartered professions.</a:t>
            </a:r>
          </a:p>
          <a:p>
            <a:r>
              <a:rPr lang="en-GB" sz="4000" dirty="0" smtClean="0"/>
              <a:t>Governed by an enforceable Code of Conduct.</a:t>
            </a:r>
          </a:p>
          <a:p>
            <a:r>
              <a:rPr lang="en-GB" sz="4000" dirty="0" smtClean="0"/>
              <a:t>Competency maintained through CPD.</a:t>
            </a:r>
            <a:endParaRPr lang="en-GB" sz="4000" dirty="0"/>
          </a:p>
        </p:txBody>
      </p:sp>
    </p:spTree>
    <p:extLst>
      <p:ext uri="{BB962C8B-B14F-4D97-AF65-F5344CB8AC3E}">
        <p14:creationId xmlns:p14="http://schemas.microsoft.com/office/powerpoint/2010/main" val="2329693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Retrospective application for CSci.</a:t>
            </a:r>
            <a:br>
              <a:rPr lang="en-GB" dirty="0" smtClean="0"/>
            </a:br>
            <a:endParaRPr lang="en-GB" dirty="0"/>
          </a:p>
        </p:txBody>
      </p:sp>
      <p:sp>
        <p:nvSpPr>
          <p:cNvPr id="3" name="Content Placeholder 2"/>
          <p:cNvSpPr>
            <a:spLocks noGrp="1"/>
          </p:cNvSpPr>
          <p:nvPr>
            <p:ph idx="1"/>
          </p:nvPr>
        </p:nvSpPr>
        <p:spPr>
          <a:xfrm>
            <a:off x="457200" y="1196752"/>
            <a:ext cx="8363272" cy="5184576"/>
          </a:xfrm>
        </p:spPr>
        <p:txBody>
          <a:bodyPr/>
          <a:lstStyle/>
          <a:p>
            <a:r>
              <a:rPr lang="en-GB" dirty="0" smtClean="0"/>
              <a:t>Up to 2 years following a successful application for </a:t>
            </a:r>
            <a:r>
              <a:rPr lang="en-GB" dirty="0" err="1" smtClean="0"/>
              <a:t>CGeol</a:t>
            </a:r>
            <a:r>
              <a:rPr lang="en-GB" dirty="0" smtClean="0"/>
              <a:t> a retrospective application may be made for CSci without the need for another interview.</a:t>
            </a:r>
          </a:p>
          <a:p>
            <a:r>
              <a:rPr lang="en-GB" dirty="0" smtClean="0"/>
              <a:t>The Application needs to address the differences in criteria between the two and to provide CPD records for the intervening period.</a:t>
            </a:r>
          </a:p>
          <a:p>
            <a:r>
              <a:rPr lang="en-GB" dirty="0" smtClean="0"/>
              <a:t>Conversely </a:t>
            </a:r>
            <a:r>
              <a:rPr lang="en-GB" dirty="0" err="1" smtClean="0"/>
              <a:t>CGeol</a:t>
            </a:r>
            <a:r>
              <a:rPr lang="en-GB" dirty="0" smtClean="0"/>
              <a:t> can be applied for following attainment of </a:t>
            </a:r>
            <a:r>
              <a:rPr lang="en-GB" dirty="0" err="1" smtClean="0"/>
              <a:t>Csci</a:t>
            </a:r>
            <a:r>
              <a:rPr lang="en-GB" dirty="0" smtClean="0"/>
              <a:t>.</a:t>
            </a:r>
            <a:endParaRPr lang="en-GB" dirty="0"/>
          </a:p>
        </p:txBody>
      </p:sp>
    </p:spTree>
    <p:extLst>
      <p:ext uri="{BB962C8B-B14F-4D97-AF65-F5344CB8AC3E}">
        <p14:creationId xmlns:p14="http://schemas.microsoft.com/office/powerpoint/2010/main" val="1579624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Chartership Titles</a:t>
            </a:r>
            <a:endParaRPr lang="en-GB" dirty="0"/>
          </a:p>
        </p:txBody>
      </p:sp>
      <p:sp>
        <p:nvSpPr>
          <p:cNvPr id="3" name="Content Placeholder 2"/>
          <p:cNvSpPr>
            <a:spLocks noGrp="1"/>
          </p:cNvSpPr>
          <p:nvPr>
            <p:ph idx="1"/>
          </p:nvPr>
        </p:nvSpPr>
        <p:spPr/>
        <p:txBody>
          <a:bodyPr/>
          <a:lstStyle/>
          <a:p>
            <a:r>
              <a:rPr lang="en-GB" dirty="0" smtClean="0"/>
              <a:t>You are eligible to apply for EurGeol.</a:t>
            </a:r>
          </a:p>
          <a:p>
            <a:r>
              <a:rPr lang="en-GB" dirty="0" smtClean="0"/>
              <a:t>For those working in particular areas then you are eligible for </a:t>
            </a:r>
            <a:r>
              <a:rPr lang="en-GB" dirty="0" err="1" smtClean="0"/>
              <a:t>RoGEP</a:t>
            </a:r>
            <a:r>
              <a:rPr lang="en-GB" dirty="0" smtClean="0"/>
              <a:t> at the professional grade. Those with more experience may apply for any higher grade that they qualify for.</a:t>
            </a:r>
          </a:p>
          <a:p>
            <a:r>
              <a:rPr lang="en-GB" dirty="0" err="1" smtClean="0"/>
              <a:t>SiLC</a:t>
            </a:r>
            <a:r>
              <a:rPr lang="en-GB" dirty="0" smtClean="0"/>
              <a:t> is also available for specialists in the area of Land Condition with added experience post </a:t>
            </a:r>
            <a:r>
              <a:rPr lang="en-GB" smtClean="0"/>
              <a:t>Chartership.</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23769257"/>
      </p:ext>
    </p:extLst>
  </p:cSld>
  <p:clrMapOvr>
    <a:masterClrMapping/>
  </p:clrMapOvr>
  <mc:AlternateContent xmlns:mc="http://schemas.openxmlformats.org/markup-compatibility/2006" xmlns:p14="http://schemas.microsoft.com/office/powerpoint/2010/main">
    <mc:Choice Requires="p14">
      <p:transition spd="slow" p14:dur="2000" advTm="1399"/>
    </mc:Choice>
    <mc:Fallback xmlns="">
      <p:transition spd="slow" advTm="1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CGeol</a:t>
            </a:r>
            <a:r>
              <a:rPr lang="en-GB" dirty="0" smtClean="0"/>
              <a:t> or CSci?</a:t>
            </a:r>
            <a:endParaRPr lang="en-GB" dirty="0"/>
          </a:p>
        </p:txBody>
      </p:sp>
      <p:sp>
        <p:nvSpPr>
          <p:cNvPr id="3" name="Content Placeholder 2"/>
          <p:cNvSpPr>
            <a:spLocks noGrp="1"/>
          </p:cNvSpPr>
          <p:nvPr>
            <p:ph idx="1"/>
          </p:nvPr>
        </p:nvSpPr>
        <p:spPr/>
        <p:txBody>
          <a:bodyPr/>
          <a:lstStyle/>
          <a:p>
            <a:r>
              <a:rPr lang="en-GB" sz="4000" dirty="0" err="1" smtClean="0"/>
              <a:t>CGeol</a:t>
            </a:r>
            <a:r>
              <a:rPr lang="en-GB" sz="4000" dirty="0" smtClean="0"/>
              <a:t> is for a practising professional geologist whose work is very much in geology.</a:t>
            </a:r>
          </a:p>
          <a:p>
            <a:r>
              <a:rPr lang="en-GB" sz="4000" dirty="0" smtClean="0"/>
              <a:t>CSci is for a geologist whose work is as a scientist in an area peripheral to geology. Commonly a </a:t>
            </a:r>
            <a:r>
              <a:rPr lang="en-GB" sz="4000" dirty="0" err="1" smtClean="0"/>
              <a:t>CGeol</a:t>
            </a:r>
            <a:r>
              <a:rPr lang="en-GB" sz="4000" dirty="0" smtClean="0"/>
              <a:t> will also be eligible for CSci. </a:t>
            </a:r>
          </a:p>
          <a:p>
            <a:endParaRPr lang="en-GB" sz="4000" dirty="0"/>
          </a:p>
        </p:txBody>
      </p:sp>
    </p:spTree>
    <p:extLst>
      <p:ext uri="{BB962C8B-B14F-4D97-AF65-F5344CB8AC3E}">
        <p14:creationId xmlns:p14="http://schemas.microsoft.com/office/powerpoint/2010/main" val="2380324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Eligibility to apply</a:t>
            </a:r>
            <a:endParaRPr lang="en-GB" dirty="0"/>
          </a:p>
        </p:txBody>
      </p:sp>
      <p:sp>
        <p:nvSpPr>
          <p:cNvPr id="3" name="Content Placeholder 2"/>
          <p:cNvSpPr>
            <a:spLocks noGrp="1"/>
          </p:cNvSpPr>
          <p:nvPr>
            <p:ph idx="1"/>
          </p:nvPr>
        </p:nvSpPr>
        <p:spPr/>
        <p:txBody>
          <a:bodyPr/>
          <a:lstStyle/>
          <a:p>
            <a:r>
              <a:rPr lang="en-GB" dirty="0" smtClean="0"/>
              <a:t>Degree plus a number of years relevant professional experience.</a:t>
            </a:r>
          </a:p>
          <a:p>
            <a:r>
              <a:rPr lang="en-GB" dirty="0" smtClean="0"/>
              <a:t>Number of years needed depends on the degree(s) and Accreditation.</a:t>
            </a:r>
          </a:p>
          <a:p>
            <a:r>
              <a:rPr lang="en-GB" dirty="0" smtClean="0"/>
              <a:t>Applications need to be made when the Sponsors consider the applicant is ‘ready’ for Chartership not when they are just eligible to apply.</a:t>
            </a:r>
            <a:endParaRPr lang="en-GB" dirty="0"/>
          </a:p>
        </p:txBody>
      </p:sp>
    </p:spTree>
    <p:extLst>
      <p:ext uri="{BB962C8B-B14F-4D97-AF65-F5344CB8AC3E}">
        <p14:creationId xmlns:p14="http://schemas.microsoft.com/office/powerpoint/2010/main" val="937236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up an Application</a:t>
            </a:r>
            <a:endParaRPr lang="en-GB" dirty="0"/>
          </a:p>
        </p:txBody>
      </p:sp>
      <p:sp>
        <p:nvSpPr>
          <p:cNvPr id="3" name="Content Placeholder 2"/>
          <p:cNvSpPr>
            <a:spLocks noGrp="1"/>
          </p:cNvSpPr>
          <p:nvPr>
            <p:ph idx="1"/>
          </p:nvPr>
        </p:nvSpPr>
        <p:spPr/>
        <p:txBody>
          <a:bodyPr/>
          <a:lstStyle/>
          <a:p>
            <a:pPr algn="ctr"/>
            <a:r>
              <a:rPr lang="en-GB" dirty="0" smtClean="0"/>
              <a:t>Application Form (</a:t>
            </a:r>
            <a:r>
              <a:rPr lang="en-GB" smtClean="0"/>
              <a:t>AD1)</a:t>
            </a:r>
            <a:endParaRPr lang="en-GB" dirty="0" smtClean="0"/>
          </a:p>
          <a:p>
            <a:pPr algn="ctr"/>
            <a:r>
              <a:rPr lang="en-GB" dirty="0" smtClean="0"/>
              <a:t>Professional report (AD2)</a:t>
            </a:r>
          </a:p>
          <a:p>
            <a:pPr algn="ctr"/>
            <a:r>
              <a:rPr lang="en-GB" dirty="0" smtClean="0"/>
              <a:t>Overview of Competencies (AD3)</a:t>
            </a:r>
          </a:p>
          <a:p>
            <a:pPr algn="ctr"/>
            <a:r>
              <a:rPr lang="en-GB" dirty="0" smtClean="0"/>
              <a:t>CPD Record (AD4)</a:t>
            </a:r>
          </a:p>
          <a:p>
            <a:pPr algn="ctr"/>
            <a:r>
              <a:rPr lang="en-GB" dirty="0" smtClean="0"/>
              <a:t>Sponsors’ Statements (AD5)</a:t>
            </a:r>
          </a:p>
          <a:p>
            <a:pPr algn="ctr"/>
            <a:r>
              <a:rPr lang="en-GB" dirty="0" smtClean="0"/>
              <a:t>Supporting Documents (SD1-6)</a:t>
            </a:r>
            <a:endParaRPr lang="en-GB" dirty="0"/>
          </a:p>
        </p:txBody>
      </p:sp>
    </p:spTree>
    <p:extLst>
      <p:ext uri="{BB962C8B-B14F-4D97-AF65-F5344CB8AC3E}">
        <p14:creationId xmlns:p14="http://schemas.microsoft.com/office/powerpoint/2010/main" val="263294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GB" dirty="0" smtClean="0"/>
              <a:t>Assessment</a:t>
            </a:r>
            <a:endParaRPr lang="en-US" dirty="0"/>
          </a:p>
        </p:txBody>
      </p:sp>
      <p:sp>
        <p:nvSpPr>
          <p:cNvPr id="3" name="Content Placeholder 2"/>
          <p:cNvSpPr>
            <a:spLocks noGrp="1"/>
          </p:cNvSpPr>
          <p:nvPr>
            <p:ph idx="1"/>
          </p:nvPr>
        </p:nvSpPr>
        <p:spPr>
          <a:xfrm>
            <a:off x="395536" y="908720"/>
            <a:ext cx="8352928" cy="4896544"/>
          </a:xfrm>
        </p:spPr>
        <p:txBody>
          <a:bodyPr/>
          <a:lstStyle/>
          <a:p>
            <a:pPr marL="0" indent="0">
              <a:buNone/>
            </a:pPr>
            <a:r>
              <a:rPr lang="en-GB" dirty="0" err="1" smtClean="0"/>
              <a:t>Scrutineers</a:t>
            </a:r>
            <a:r>
              <a:rPr lang="en-GB" dirty="0" smtClean="0"/>
              <a:t> are sent the application and are asked if they consider it sufficiently strong to take forward to interview.</a:t>
            </a:r>
          </a:p>
          <a:p>
            <a:pPr marL="0" indent="0">
              <a:buNone/>
            </a:pPr>
            <a:r>
              <a:rPr lang="en-GB" dirty="0" smtClean="0"/>
              <a:t>They may either ask for</a:t>
            </a:r>
            <a:r>
              <a:rPr lang="en-GB" dirty="0"/>
              <a:t> m</a:t>
            </a:r>
            <a:r>
              <a:rPr lang="en-GB" dirty="0" smtClean="0"/>
              <a:t>ore information before recommending   going to interview; or decide that the interview is postponed pending strengthening; or accept to go to interview.</a:t>
            </a:r>
          </a:p>
          <a:p>
            <a:pPr marL="0" indent="0">
              <a:buNone/>
            </a:pPr>
            <a:r>
              <a:rPr lang="en-GB" dirty="0" smtClean="0"/>
              <a:t>Postponed interviews will not incur another application fee whereas defer after interview will.</a:t>
            </a:r>
          </a:p>
          <a:p>
            <a:pPr marL="0" indent="0">
              <a:buNone/>
            </a:pPr>
            <a:r>
              <a:rPr lang="en-GB" dirty="0"/>
              <a:t>	</a:t>
            </a:r>
            <a:endParaRPr lang="en-US" dirty="0"/>
          </a:p>
        </p:txBody>
      </p:sp>
    </p:spTree>
    <p:extLst>
      <p:ext uri="{BB962C8B-B14F-4D97-AF65-F5344CB8AC3E}">
        <p14:creationId xmlns:p14="http://schemas.microsoft.com/office/powerpoint/2010/main" val="1207296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0"/>
            <a:ext cx="8229600" cy="1143000"/>
          </a:xfrm>
        </p:spPr>
        <p:txBody>
          <a:bodyPr/>
          <a:lstStyle/>
          <a:p>
            <a:r>
              <a:rPr lang="en-GB" dirty="0" smtClean="0"/>
              <a:t>Assessment Continued</a:t>
            </a:r>
            <a:endParaRPr lang="en-US" dirty="0"/>
          </a:p>
        </p:txBody>
      </p:sp>
      <p:sp>
        <p:nvSpPr>
          <p:cNvPr id="3" name="Content Placeholder 2"/>
          <p:cNvSpPr>
            <a:spLocks noGrp="1"/>
          </p:cNvSpPr>
          <p:nvPr>
            <p:ph idx="1"/>
          </p:nvPr>
        </p:nvSpPr>
        <p:spPr>
          <a:xfrm>
            <a:off x="395536" y="1052736"/>
            <a:ext cx="8229600" cy="4525963"/>
          </a:xfrm>
        </p:spPr>
        <p:txBody>
          <a:bodyPr/>
          <a:lstStyle/>
          <a:p>
            <a:r>
              <a:rPr lang="en-GB" dirty="0" smtClean="0"/>
              <a:t>Following this initial assessment  the </a:t>
            </a:r>
            <a:r>
              <a:rPr lang="en-GB" dirty="0" err="1" smtClean="0"/>
              <a:t>Scrutineers</a:t>
            </a:r>
            <a:r>
              <a:rPr lang="en-GB" dirty="0" smtClean="0"/>
              <a:t> then are asked to record their assessment of the written application (AD 1-5 and SD 1-6) and to indicate areas that they will question in interview.</a:t>
            </a:r>
          </a:p>
          <a:p>
            <a:r>
              <a:rPr lang="en-GB" dirty="0" smtClean="0"/>
              <a:t>Following the interview they complete a Post-Interview report and make a recommendation of either Accept or Defer or a conditional Accept Subject to the production of additional information.</a:t>
            </a:r>
            <a:endParaRPr lang="en-US" dirty="0"/>
          </a:p>
        </p:txBody>
      </p:sp>
    </p:spTree>
    <p:extLst>
      <p:ext uri="{BB962C8B-B14F-4D97-AF65-F5344CB8AC3E}">
        <p14:creationId xmlns:p14="http://schemas.microsoft.com/office/powerpoint/2010/main" val="190673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Form</a:t>
            </a:r>
            <a:endParaRPr lang="en-GB" dirty="0"/>
          </a:p>
        </p:txBody>
      </p:sp>
      <p:sp>
        <p:nvSpPr>
          <p:cNvPr id="3" name="Content Placeholder 2"/>
          <p:cNvSpPr>
            <a:spLocks noGrp="1"/>
          </p:cNvSpPr>
          <p:nvPr>
            <p:ph idx="1"/>
          </p:nvPr>
        </p:nvSpPr>
        <p:spPr/>
        <p:txBody>
          <a:bodyPr/>
          <a:lstStyle/>
          <a:p>
            <a:r>
              <a:rPr lang="en-GB" dirty="0" smtClean="0"/>
              <a:t>Here we look for your contact details so make sure an e mail address and phone number is there.</a:t>
            </a:r>
          </a:p>
          <a:p>
            <a:r>
              <a:rPr lang="en-GB" dirty="0" smtClean="0"/>
              <a:t>We need to know the area of geoscience that you work in so that I can select appropriate Scrutineers.</a:t>
            </a:r>
          </a:p>
          <a:p>
            <a:r>
              <a:rPr lang="en-GB" dirty="0" smtClean="0"/>
              <a:t>Education and experience details so that we can see your eligibility.</a:t>
            </a:r>
          </a:p>
        </p:txBody>
      </p:sp>
    </p:spTree>
    <p:extLst>
      <p:ext uri="{BB962C8B-B14F-4D97-AF65-F5344CB8AC3E}">
        <p14:creationId xmlns:p14="http://schemas.microsoft.com/office/powerpoint/2010/main" val="282325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19"/>
            <a:ext cx="8229600" cy="1143000"/>
          </a:xfrm>
        </p:spPr>
        <p:txBody>
          <a:bodyPr/>
          <a:lstStyle/>
          <a:p>
            <a:r>
              <a:rPr lang="en-GB" dirty="0" smtClean="0"/>
              <a:t>Sponsors </a:t>
            </a:r>
            <a:endParaRPr lang="en-GB" dirty="0"/>
          </a:p>
        </p:txBody>
      </p:sp>
      <p:sp>
        <p:nvSpPr>
          <p:cNvPr id="3" name="Content Placeholder 2"/>
          <p:cNvSpPr>
            <a:spLocks noGrp="1"/>
          </p:cNvSpPr>
          <p:nvPr>
            <p:ph idx="1"/>
          </p:nvPr>
        </p:nvSpPr>
        <p:spPr>
          <a:xfrm>
            <a:off x="467544" y="1052736"/>
            <a:ext cx="8424936" cy="4968552"/>
          </a:xfrm>
        </p:spPr>
        <p:txBody>
          <a:bodyPr/>
          <a:lstStyle/>
          <a:p>
            <a:r>
              <a:rPr lang="en-GB" dirty="0" smtClean="0"/>
              <a:t>Sponsors should be professionally qualified (preferably </a:t>
            </a:r>
            <a:r>
              <a:rPr lang="en-GB" dirty="0" err="1" smtClean="0"/>
              <a:t>CGeol</a:t>
            </a:r>
            <a:r>
              <a:rPr lang="en-GB" dirty="0" smtClean="0"/>
              <a:t>) and have known you for at least 3 years. They are to comment on the breadth and depth of your knowledge, quality of your work and your professional standing.</a:t>
            </a:r>
          </a:p>
          <a:p>
            <a:r>
              <a:rPr lang="en-GB" dirty="0" smtClean="0"/>
              <a:t>We also expect them to advise you if they feel that you are applying too early or that the application is not properly focused. We need to be assured that they believe that you are ‘ready’ for Chartership as well as being eligible.</a:t>
            </a:r>
          </a:p>
        </p:txBody>
      </p:sp>
    </p:spTree>
    <p:extLst>
      <p:ext uri="{BB962C8B-B14F-4D97-AF65-F5344CB8AC3E}">
        <p14:creationId xmlns:p14="http://schemas.microsoft.com/office/powerpoint/2010/main" val="2171922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1181</Words>
  <Application>Microsoft Office PowerPoint</Application>
  <PresentationFormat>On-screen Show (4:3)</PresentationFormat>
  <Paragraphs>91</Paragraphs>
  <Slides>21</Slides>
  <Notes>1</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Chartership with  The Geological Society</vt:lpstr>
      <vt:lpstr> What’s in it for me?</vt:lpstr>
      <vt:lpstr>CGeol or CSci?</vt:lpstr>
      <vt:lpstr>Eligibility to apply</vt:lpstr>
      <vt:lpstr>What makes up an Application</vt:lpstr>
      <vt:lpstr>Assessment</vt:lpstr>
      <vt:lpstr>Assessment Continued</vt:lpstr>
      <vt:lpstr>Application Form</vt:lpstr>
      <vt:lpstr>Sponsors </vt:lpstr>
      <vt:lpstr>Professional Report</vt:lpstr>
      <vt:lpstr>Supporting Documents</vt:lpstr>
      <vt:lpstr>Supporting Documents (2)</vt:lpstr>
      <vt:lpstr>Confidentiality</vt:lpstr>
      <vt:lpstr>Continuing Professional Development</vt:lpstr>
      <vt:lpstr>Competencies overview</vt:lpstr>
      <vt:lpstr>The Interview</vt:lpstr>
      <vt:lpstr>Scrutineers</vt:lpstr>
      <vt:lpstr>Post Interview Schedule</vt:lpstr>
      <vt:lpstr>Post Interview Cont’d</vt:lpstr>
      <vt:lpstr>Retrospective application for CSci. </vt:lpstr>
      <vt:lpstr>Post Chartership Titles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Chartership</dc:title>
  <dc:creator>User</dc:creator>
  <cp:lastModifiedBy>Eleanor Lewis</cp:lastModifiedBy>
  <cp:revision>49</cp:revision>
  <dcterms:created xsi:type="dcterms:W3CDTF">2010-10-21T16:10:16Z</dcterms:created>
  <dcterms:modified xsi:type="dcterms:W3CDTF">2016-03-08T16:11:02Z</dcterms:modified>
</cp:coreProperties>
</file>